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76" r:id="rId11"/>
    <p:sldId id="267" r:id="rId12"/>
    <p:sldId id="277" r:id="rId13"/>
    <p:sldId id="272" r:id="rId14"/>
    <p:sldId id="274" r:id="rId15"/>
    <p:sldId id="275" r:id="rId16"/>
    <p:sldId id="269" r:id="rId17"/>
    <p:sldId id="271" r:id="rId18"/>
    <p:sldId id="27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The attention blocks outputs features plus an attention mask. We compare it to the segmentation we made and produce a loss that is </a:t>
            </a:r>
            <a:r>
              <a:rPr lang="en-US" sz="1200" b="1" i="1" dirty="0"/>
              <a:t>only used in the training loop </a:t>
            </a:r>
            <a:r>
              <a:rPr lang="en-US" sz="1200" i="1" dirty="0"/>
              <a:t>to control the overall training loss based on the attention mask accuracy!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0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910163"/>
                  </p:ext>
                </p:extLst>
              </p:nvPr>
            </p:nvGraphicFramePr>
            <p:xfrm>
              <a:off x="756120" y="1261122"/>
              <a:ext cx="10597677" cy="405715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31921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patience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Learning Rates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0.0001 &amp; 0.00001 (best results – avoided overfitting)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991600"/>
                      </a:ext>
                    </a:extLst>
                  </a:tr>
                  <a:tr h="962707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603506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𝑊𝐶𝐸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400" i="1" dirty="0"/>
                            <a:t>( Weighted Cross Entropy)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400" dirty="0"/>
                            <a:t>*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(Multi-class focal loss)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49016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910163"/>
                  </p:ext>
                </p:extLst>
              </p:nvPr>
            </p:nvGraphicFramePr>
            <p:xfrm>
              <a:off x="756120" y="1261122"/>
              <a:ext cx="10597677" cy="405715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608389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305920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431921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50 (</a:t>
                          </a:r>
                          <a:r>
                            <a:rPr lang="en-US" sz="1400" dirty="0" err="1"/>
                            <a:t>EarlyStopping</a:t>
                          </a:r>
                          <a:r>
                            <a:rPr lang="en-US" sz="1400" dirty="0"/>
                            <a:t> stops with patience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55004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Learning Rates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0.0001 &amp; 0.00001 (best results – avoided overfitting)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991600"/>
                      </a:ext>
                    </a:extLst>
                  </a:tr>
                  <a:tr h="962707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Experiments</a:t>
                          </a:r>
                          <a:r>
                            <a:rPr lang="en-US" sz="1400" dirty="0"/>
                            <a:t>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400" dirty="0"/>
                            <a:t>Classifier</a:t>
                          </a:r>
                          <a:r>
                            <a:rPr lang="en-US" sz="1400" b="1" dirty="0"/>
                            <a:t>Seg</a:t>
                          </a:r>
                          <a:r>
                            <a:rPr lang="en-US" sz="1400" dirty="0"/>
                            <a:t>Experiment</a:t>
                          </a:r>
                          <a:r>
                            <a:rPr lang="en-US" sz="1400" b="1" dirty="0"/>
                            <a:t>CV</a:t>
                          </a:r>
                          <a:r>
                            <a:rPr lang="en-US" sz="14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603506"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Loss (No Mask, </a:t>
                          </a:r>
                          <a:r>
                            <a:rPr lang="en-US" sz="1400" b="1" dirty="0"/>
                            <a:t>Experiments 1, 2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77" t="-350505" r="-109348" b="-22626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398" t="-350505" r="-390" b="-2262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  <a:tr h="1349016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Loss (w/ Mask</a:t>
                          </a:r>
                          <a:r>
                            <a:rPr lang="en-US" sz="1400" b="0" dirty="0"/>
                            <a:t>, </a:t>
                          </a:r>
                          <a:r>
                            <a:rPr lang="en-US" sz="1400" b="1" dirty="0"/>
                            <a:t>Experiments 3, 4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1: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Challenge 2:</a:t>
                          </a:r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i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1267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19" y="5544927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/>
              <p:nvPr/>
            </p:nvSpPr>
            <p:spPr>
              <a:xfrm>
                <a:off x="2406594" y="4287848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𝑊𝐶𝐸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E7B3FE-B2DF-BB01-8570-49C6D14C7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94" y="4287848"/>
                <a:ext cx="5881255" cy="215444"/>
              </a:xfrm>
              <a:prstGeom prst="rect">
                <a:avLst/>
              </a:prstGeom>
              <a:blipFill>
                <a:blip r:embed="rId4"/>
                <a:stretch>
                  <a:fillRect r="-3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/>
              <p:nvPr/>
            </p:nvSpPr>
            <p:spPr>
              <a:xfrm>
                <a:off x="2337321" y="4957672"/>
                <a:ext cx="58812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1)+ 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BA512-3AA5-189F-891B-C020C4BB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21" y="4957672"/>
                <a:ext cx="5881255" cy="215444"/>
              </a:xfrm>
              <a:prstGeom prst="rect">
                <a:avLst/>
              </a:prstGeom>
              <a:blipFill>
                <a:blip r:embed="rId5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/>
              <p:nvPr/>
            </p:nvSpPr>
            <p:spPr>
              <a:xfrm>
                <a:off x="8637262" y="4112885"/>
                <a:ext cx="27986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𝐴𝑡𝑡𝑀𝑎𝑠𝑘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𝑆𝑒𝑔𝑀𝑎𝑠𝑘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𝑆𝑒𝑔𝑚𝑒𝑛𝑡𝑎𝑡𝑖𝑜𝑛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58447-43CB-6743-6333-2F26972A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2" y="4112885"/>
                <a:ext cx="2798618" cy="95410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DBFE6826-329D-61BB-F959-7E54A6FD6369}"/>
              </a:ext>
            </a:extLst>
          </p:cNvPr>
          <p:cNvSpPr/>
          <p:nvPr/>
        </p:nvSpPr>
        <p:spPr>
          <a:xfrm>
            <a:off x="8287849" y="4043611"/>
            <a:ext cx="267330" cy="112950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0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432122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6015151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Results obtained from all 5 models on the validation can be found in the appendix.</a:t>
            </a:r>
          </a:p>
        </p:txBody>
      </p:sp>
      <p:pic>
        <p:nvPicPr>
          <p:cNvPr id="15" name="Picture 14" descr="A close-up of a graph&#10;&#10;Description automatically generated">
            <a:extLst>
              <a:ext uri="{FF2B5EF4-FFF2-40B4-BE49-F238E27FC236}">
                <a16:creationId xmlns:a16="http://schemas.microsoft.com/office/drawing/2014/main" id="{171606A6-D2B2-A70D-818B-6A529C00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245460"/>
            <a:ext cx="8801100" cy="352044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B2BAF-58E2-BF54-EF49-05CE2373746C}"/>
              </a:ext>
            </a:extLst>
          </p:cNvPr>
          <p:cNvGrpSpPr/>
          <p:nvPr/>
        </p:nvGrpSpPr>
        <p:grpSpPr>
          <a:xfrm>
            <a:off x="756121" y="1466771"/>
            <a:ext cx="4423629" cy="4278094"/>
            <a:chOff x="756121" y="1580668"/>
            <a:chExt cx="4423629" cy="427809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44656-67E6-D533-8CA8-70814011D0C8}"/>
                </a:ext>
              </a:extLst>
            </p:cNvPr>
            <p:cNvSpPr txBox="1"/>
            <p:nvPr/>
          </p:nvSpPr>
          <p:spPr>
            <a:xfrm>
              <a:off x="756121" y="1580668"/>
              <a:ext cx="3669229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highlight>
                    <a:srgbClr val="FFFF00"/>
                  </a:highlight>
                </a:rPr>
                <a:t>Ensemble</a:t>
              </a:r>
              <a:r>
                <a:rPr lang="en-US" sz="1600" b="1" i="1" dirty="0">
                  <a:highlight>
                    <a:srgbClr val="FFFF00"/>
                  </a:highlight>
                </a:rPr>
                <a:t> </a:t>
              </a:r>
              <a:r>
                <a:rPr lang="en-US" sz="1600" b="1" dirty="0">
                  <a:highlight>
                    <a:srgbClr val="FFFF00"/>
                  </a:highlight>
                </a:rPr>
                <a:t>model results trained on k=5 splits. Results only using top 3 accuracy models (slight improvement than using all 5)*.</a:t>
              </a:r>
              <a:endParaRPr lang="en-US" sz="1600" dirty="0"/>
            </a:p>
            <a:p>
              <a:endParaRPr lang="en-US" sz="1600" dirty="0"/>
            </a:p>
            <a:p>
              <a:r>
                <a:rPr lang="en-US" sz="1600" dirty="0"/>
                <a:t>Config: Preprocessing + ( Hair + overall) Augmentation + Masks.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Accuracy: 93.9937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AUC: 93.9561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Kappa: 87.9751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0: Sensitivity: 96.1160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1: Sensitivity: 91.7962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Combination Strategy: Majority Voting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Training time: 5 days, 12 hours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81F16-B8A5-5D53-BB8F-5494BDD39541}"/>
                </a:ext>
              </a:extLst>
            </p:cNvPr>
            <p:cNvSpPr txBox="1"/>
            <p:nvPr/>
          </p:nvSpPr>
          <p:spPr>
            <a:xfrm>
              <a:off x="2712403" y="3543775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+ 5.6112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ECD561-987F-02C0-6BE7-546B85783E70}"/>
                </a:ext>
              </a:extLst>
            </p:cNvPr>
            <p:cNvSpPr txBox="1"/>
            <p:nvPr/>
          </p:nvSpPr>
          <p:spPr>
            <a:xfrm>
              <a:off x="2712403" y="3788601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+ 5.6674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2FF4BD-42BA-70BB-F1CA-BD215CB2EFA5}"/>
                </a:ext>
              </a:extLst>
            </p:cNvPr>
            <p:cNvSpPr txBox="1"/>
            <p:nvPr/>
          </p:nvSpPr>
          <p:spPr>
            <a:xfrm>
              <a:off x="2712403" y="405665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+ 11.2492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C6007-09C7-C1F2-9877-A9DDEE46C486}"/>
                </a:ext>
              </a:extLst>
            </p:cNvPr>
            <p:cNvSpPr txBox="1"/>
            <p:nvPr/>
          </p:nvSpPr>
          <p:spPr>
            <a:xfrm>
              <a:off x="3534852" y="453145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+ 2.4340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0DFE7A-B79E-1062-19BA-297A04251A60}"/>
                </a:ext>
              </a:extLst>
            </p:cNvPr>
            <p:cNvSpPr txBox="1"/>
            <p:nvPr/>
          </p:nvSpPr>
          <p:spPr>
            <a:xfrm>
              <a:off x="3534852" y="4769506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+ 8.9008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FA8867-560B-2421-02F4-3C5204A36478}"/>
              </a:ext>
            </a:extLst>
          </p:cNvPr>
          <p:cNvSpPr txBox="1"/>
          <p:nvPr/>
        </p:nvSpPr>
        <p:spPr>
          <a:xfrm>
            <a:off x="5323701" y="4958887"/>
            <a:ext cx="4610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improvement made by the ensemble. </a:t>
            </a:r>
            <a:r>
              <a:rPr lang="en-US" sz="1400" b="1" i="1" dirty="0">
                <a:solidFill>
                  <a:srgbClr val="FF0000"/>
                </a:solidFill>
              </a:rPr>
              <a:t>Used for test.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55BAC670-39BD-8A55-6469-273B0940FC29}"/>
              </a:ext>
            </a:extLst>
          </p:cNvPr>
          <p:cNvSpPr/>
          <p:nvPr/>
        </p:nvSpPr>
        <p:spPr>
          <a:xfrm>
            <a:off x="3534852" y="3448525"/>
            <a:ext cx="132273" cy="820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F2A5DD20-85C5-FA3B-B2F3-454DD57CCF33}"/>
              </a:ext>
            </a:extLst>
          </p:cNvPr>
          <p:cNvSpPr/>
          <p:nvPr/>
        </p:nvSpPr>
        <p:spPr>
          <a:xfrm>
            <a:off x="4291164" y="4436581"/>
            <a:ext cx="134186" cy="54992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524262-C0FA-6B25-3CA8-543D31510016}"/>
              </a:ext>
            </a:extLst>
          </p:cNvPr>
          <p:cNvCxnSpPr>
            <a:cxnSpLocks/>
            <a:stCxn id="25" idx="1"/>
            <a:endCxn id="27" idx="1"/>
          </p:cNvCxnSpPr>
          <p:nvPr/>
        </p:nvCxnSpPr>
        <p:spPr>
          <a:xfrm rot="10800000">
            <a:off x="4425351" y="4711542"/>
            <a:ext cx="898351" cy="401234"/>
          </a:xfrm>
          <a:prstGeom prst="bentConnector3">
            <a:avLst>
              <a:gd name="adj1" fmla="val 757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7EE7A41-4DF2-CF60-BDD9-940E5AFE7255}"/>
              </a:ext>
            </a:extLst>
          </p:cNvPr>
          <p:cNvCxnSpPr>
            <a:cxnSpLocks/>
            <a:stCxn id="25" idx="1"/>
            <a:endCxn id="26" idx="1"/>
          </p:cNvCxnSpPr>
          <p:nvPr/>
        </p:nvCxnSpPr>
        <p:spPr>
          <a:xfrm rot="10800000">
            <a:off x="3667125" y="3858856"/>
            <a:ext cx="1656576" cy="1253921"/>
          </a:xfrm>
          <a:prstGeom prst="bentConnector3">
            <a:avLst>
              <a:gd name="adj1" fmla="val 407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80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2" y="1400069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97162" y="6027880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Results obtained from all 5 models on the validation can be found in the appendix.</a:t>
            </a:r>
          </a:p>
        </p:txBody>
      </p:sp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6C88938E-92C6-BE49-DED5-AA0AA182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96484"/>
            <a:ext cx="8810479" cy="352419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4146D4-55B1-E62B-FF3A-D1EF514A43E0}"/>
              </a:ext>
            </a:extLst>
          </p:cNvPr>
          <p:cNvGrpSpPr/>
          <p:nvPr/>
        </p:nvGrpSpPr>
        <p:grpSpPr>
          <a:xfrm>
            <a:off x="756122" y="1350025"/>
            <a:ext cx="4414104" cy="4524315"/>
            <a:chOff x="756121" y="1550429"/>
            <a:chExt cx="4414104" cy="45243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FB3B5F-0BF6-9703-965B-61B7782A01E9}"/>
                </a:ext>
              </a:extLst>
            </p:cNvPr>
            <p:cNvSpPr txBox="1"/>
            <p:nvPr/>
          </p:nvSpPr>
          <p:spPr>
            <a:xfrm>
              <a:off x="756121" y="1550429"/>
              <a:ext cx="366922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highlight>
                    <a:srgbClr val="FFFF00"/>
                  </a:highlight>
                </a:rPr>
                <a:t>Ensemble</a:t>
              </a:r>
              <a:r>
                <a:rPr lang="en-US" sz="1600" b="1" i="1" dirty="0">
                  <a:highlight>
                    <a:srgbClr val="FFFF00"/>
                  </a:highlight>
                </a:rPr>
                <a:t> </a:t>
              </a:r>
              <a:r>
                <a:rPr lang="en-US" sz="1600" b="1" dirty="0">
                  <a:highlight>
                    <a:srgbClr val="FFFF00"/>
                  </a:highlight>
                </a:rPr>
                <a:t>model results trained on k=5 splits. Results only using top 3 accuracy models (slight improvement than using all 5)*.</a:t>
              </a:r>
              <a:endParaRPr lang="en-US" sz="1600" dirty="0"/>
            </a:p>
            <a:p>
              <a:endParaRPr lang="en-US" sz="1600" dirty="0"/>
            </a:p>
            <a:p>
              <a:r>
                <a:rPr lang="en-US" sz="1600" dirty="0"/>
                <a:t>Config: Preprocessing + ( Hair + overall) Augmentation + Masks.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Accuracy: 97.7165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AUC: 99.8283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Kappa: 95.9136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0: Sensitivity: 98.0826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1: Sensitivity: 97.5904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2: Sensitivity: 95.7447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Combination Strategy: Majority Voting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Training time: 3 days, 9 hours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B41D32-FAAF-D4FF-6D2B-9816B1030F98}"/>
                </a:ext>
              </a:extLst>
            </p:cNvPr>
            <p:cNvSpPr txBox="1"/>
            <p:nvPr/>
          </p:nvSpPr>
          <p:spPr>
            <a:xfrm>
              <a:off x="2702878" y="352094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+ 4.3307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7A5500-95D9-035A-A365-5EB0C8131F11}"/>
                </a:ext>
              </a:extLst>
            </p:cNvPr>
            <p:cNvSpPr txBox="1"/>
            <p:nvPr/>
          </p:nvSpPr>
          <p:spPr>
            <a:xfrm>
              <a:off x="2702878" y="3765774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+ 1.3588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550457-80A8-11BC-53C4-A1042E52B36C}"/>
                </a:ext>
              </a:extLst>
            </p:cNvPr>
            <p:cNvSpPr txBox="1"/>
            <p:nvPr/>
          </p:nvSpPr>
          <p:spPr>
            <a:xfrm>
              <a:off x="2702878" y="4010600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+ 7.9232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8FD537-DBB8-5CA5-3E79-AE771BE9E6CA}"/>
                </a:ext>
              </a:extLst>
            </p:cNvPr>
            <p:cNvSpPr txBox="1"/>
            <p:nvPr/>
          </p:nvSpPr>
          <p:spPr>
            <a:xfrm>
              <a:off x="3525327" y="4500252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+ 1.7699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3CB9-3032-0A56-E5BB-E6ED1B29DE03}"/>
                </a:ext>
              </a:extLst>
            </p:cNvPr>
            <p:cNvSpPr txBox="1"/>
            <p:nvPr/>
          </p:nvSpPr>
          <p:spPr>
            <a:xfrm>
              <a:off x="3523108" y="4747474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+ 3.0121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D9E97B-9774-D7C9-2E61-E386414E14C9}"/>
                </a:ext>
              </a:extLst>
            </p:cNvPr>
            <p:cNvSpPr txBox="1"/>
            <p:nvPr/>
          </p:nvSpPr>
          <p:spPr>
            <a:xfrm>
              <a:off x="3523108" y="4987535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+ 29.7873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EDE978-EE3D-8F0F-C6F6-00C63BABF9B7}"/>
              </a:ext>
            </a:extLst>
          </p:cNvPr>
          <p:cNvSpPr txBox="1"/>
          <p:nvPr/>
        </p:nvSpPr>
        <p:spPr>
          <a:xfrm>
            <a:off x="5323702" y="4958887"/>
            <a:ext cx="4639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improvement made by the ensemble. </a:t>
            </a:r>
            <a:r>
              <a:rPr lang="en-US" sz="1400" b="1" i="1" dirty="0">
                <a:solidFill>
                  <a:srgbClr val="FF0000"/>
                </a:solidFill>
              </a:rPr>
              <a:t>Used for test.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DB27AB4-BD13-75BE-CB29-704B63F9CB7A}"/>
              </a:ext>
            </a:extLst>
          </p:cNvPr>
          <p:cNvSpPr/>
          <p:nvPr/>
        </p:nvSpPr>
        <p:spPr>
          <a:xfrm>
            <a:off x="3600989" y="3315260"/>
            <a:ext cx="132273" cy="820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06C3C29-9F2B-1206-3378-3E40CDE0BCF8}"/>
              </a:ext>
            </a:extLst>
          </p:cNvPr>
          <p:cNvSpPr/>
          <p:nvPr/>
        </p:nvSpPr>
        <p:spPr>
          <a:xfrm>
            <a:off x="4291163" y="4299848"/>
            <a:ext cx="134188" cy="7950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3F779F4-E024-FFEA-DC7C-5F307E108091}"/>
              </a:ext>
            </a:extLst>
          </p:cNvPr>
          <p:cNvCxnSpPr>
            <a:cxnSpLocks/>
            <a:endCxn id="20" idx="1"/>
          </p:cNvCxnSpPr>
          <p:nvPr/>
        </p:nvCxnSpPr>
        <p:spPr>
          <a:xfrm rot="10800000">
            <a:off x="4425352" y="4697378"/>
            <a:ext cx="898353" cy="415398"/>
          </a:xfrm>
          <a:prstGeom prst="bentConnector3">
            <a:avLst>
              <a:gd name="adj1" fmla="val 7464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E3E7A7-5978-8361-C62D-2E5942720B82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>
            <a:off x="3733262" y="3725590"/>
            <a:ext cx="1590440" cy="1387186"/>
          </a:xfrm>
          <a:prstGeom prst="bentConnector3">
            <a:avLst>
              <a:gd name="adj1" fmla="val 418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97162" y="4985490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 (pooling layer 3)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Results and Discussion – Challenge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97162" y="577595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74D9A6-A42F-5BE2-275D-CDBF9C1CC666}"/>
              </a:ext>
            </a:extLst>
          </p:cNvPr>
          <p:cNvGrpSpPr/>
          <p:nvPr/>
        </p:nvGrpSpPr>
        <p:grpSpPr>
          <a:xfrm>
            <a:off x="756121" y="1580668"/>
            <a:ext cx="4414104" cy="3785652"/>
            <a:chOff x="756121" y="1580668"/>
            <a:chExt cx="4414104" cy="37856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44656-67E6-D533-8CA8-70814011D0C8}"/>
                </a:ext>
              </a:extLst>
            </p:cNvPr>
            <p:cNvSpPr txBox="1"/>
            <p:nvPr/>
          </p:nvSpPr>
          <p:spPr>
            <a:xfrm>
              <a:off x="756121" y="1580668"/>
              <a:ext cx="3669229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highlight>
                    <a:srgbClr val="FFFF00"/>
                  </a:highlight>
                </a:rPr>
                <a:t>Ensemble</a:t>
              </a:r>
              <a:r>
                <a:rPr lang="en-US" sz="1600" b="1" i="1" dirty="0">
                  <a:highlight>
                    <a:srgbClr val="FFFF00"/>
                  </a:highlight>
                </a:rPr>
                <a:t> </a:t>
              </a:r>
              <a:r>
                <a:rPr lang="en-US" sz="1600" b="1" dirty="0">
                  <a:highlight>
                    <a:srgbClr val="FFFF00"/>
                  </a:highlight>
                </a:rPr>
                <a:t>model results</a:t>
              </a:r>
              <a:r>
                <a:rPr lang="en-US" sz="1600" dirty="0"/>
                <a:t>, trained using k=5 folds (using all 5 models).</a:t>
              </a:r>
            </a:p>
            <a:p>
              <a:endParaRPr lang="en-US" sz="1600" dirty="0"/>
            </a:p>
            <a:p>
              <a:r>
                <a:rPr lang="en-US" sz="1600" dirty="0"/>
                <a:t>Config: Preprocessing + ( Hair + overall) Augmentation + Masks.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Accuracy: 93.5194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AUC: 93.481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Kappa: 87.0255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0: Sensitivity: 95.7017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1: Sensitivity: 91.2600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Combination Strategy: Majority Voting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Training time: 5 days, 12 hours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A81F16-B8A5-5D53-BB8F-5494BDD39541}"/>
                </a:ext>
              </a:extLst>
            </p:cNvPr>
            <p:cNvSpPr txBox="1"/>
            <p:nvPr/>
          </p:nvSpPr>
          <p:spPr>
            <a:xfrm>
              <a:off x="2702878" y="3049285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+ 5.1369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CD561-987F-02C0-6BE7-546B85783E70}"/>
                </a:ext>
              </a:extLst>
            </p:cNvPr>
            <p:cNvSpPr txBox="1"/>
            <p:nvPr/>
          </p:nvSpPr>
          <p:spPr>
            <a:xfrm>
              <a:off x="2702878" y="3294111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+ 5.1923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FF4BD-42BA-70BB-F1CA-BD215CB2EFA5}"/>
                </a:ext>
              </a:extLst>
            </p:cNvPr>
            <p:cNvSpPr txBox="1"/>
            <p:nvPr/>
          </p:nvSpPr>
          <p:spPr>
            <a:xfrm>
              <a:off x="2702878" y="356216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+ 10.3096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5C6007-09C7-C1F2-9877-A9DDEE46C486}"/>
                </a:ext>
              </a:extLst>
            </p:cNvPr>
            <p:cNvSpPr txBox="1"/>
            <p:nvPr/>
          </p:nvSpPr>
          <p:spPr>
            <a:xfrm>
              <a:off x="3525327" y="4027443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+ 2.0197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0DFE7A-B79E-1062-19BA-297A04251A60}"/>
                </a:ext>
              </a:extLst>
            </p:cNvPr>
            <p:cNvSpPr txBox="1"/>
            <p:nvPr/>
          </p:nvSpPr>
          <p:spPr>
            <a:xfrm>
              <a:off x="3525327" y="4265491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+ 8.3646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Results and Discussion – Challenge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97162" y="5798129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B4C0DF-C77E-3E79-9978-85F0115AA44D}"/>
              </a:ext>
            </a:extLst>
          </p:cNvPr>
          <p:cNvGrpSpPr/>
          <p:nvPr/>
        </p:nvGrpSpPr>
        <p:grpSpPr>
          <a:xfrm>
            <a:off x="756121" y="1550429"/>
            <a:ext cx="4414104" cy="4031873"/>
            <a:chOff x="756121" y="1550429"/>
            <a:chExt cx="4414104" cy="40318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FB3B5F-0BF6-9703-965B-61B7782A01E9}"/>
                </a:ext>
              </a:extLst>
            </p:cNvPr>
            <p:cNvSpPr txBox="1"/>
            <p:nvPr/>
          </p:nvSpPr>
          <p:spPr>
            <a:xfrm>
              <a:off x="756121" y="1550429"/>
              <a:ext cx="3669229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highlight>
                    <a:srgbClr val="FFFF00"/>
                  </a:highlight>
                </a:rPr>
                <a:t>Ensemble</a:t>
              </a:r>
              <a:r>
                <a:rPr lang="en-US" sz="1600" b="1" i="1" dirty="0">
                  <a:highlight>
                    <a:srgbClr val="FFFF00"/>
                  </a:highlight>
                </a:rPr>
                <a:t> </a:t>
              </a:r>
              <a:r>
                <a:rPr lang="en-US" sz="1600" b="1" dirty="0">
                  <a:highlight>
                    <a:srgbClr val="FFFF00"/>
                  </a:highlight>
                </a:rPr>
                <a:t>model results</a:t>
              </a:r>
              <a:r>
                <a:rPr lang="en-US" sz="1600" dirty="0"/>
                <a:t>, trained using k=5 folds (using all 5 models).</a:t>
              </a:r>
            </a:p>
            <a:p>
              <a:endParaRPr lang="en-US" sz="1600" dirty="0"/>
            </a:p>
            <a:p>
              <a:r>
                <a:rPr lang="en-US" sz="1600" dirty="0"/>
                <a:t>Config: Preprocessing + ( Hair + overall) Augmentation + Masks.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Accuracy: 97.5591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AUC: 99.8111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Kappa: 95.6179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0: Sensitivity: 97.7876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1: Sensitivity: 97.9919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Target 2: Sensitivity: 93.6170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Combination Strategy: Majority Voting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Training time: 3 days, 9 hours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B41D32-FAAF-D4FF-6D2B-9816B1030F98}"/>
                </a:ext>
              </a:extLst>
            </p:cNvPr>
            <p:cNvSpPr txBox="1"/>
            <p:nvPr/>
          </p:nvSpPr>
          <p:spPr>
            <a:xfrm>
              <a:off x="2702878" y="3019046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+ 4.1733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7A5500-95D9-035A-A365-5EB0C8131F11}"/>
                </a:ext>
              </a:extLst>
            </p:cNvPr>
            <p:cNvSpPr txBox="1"/>
            <p:nvPr/>
          </p:nvSpPr>
          <p:spPr>
            <a:xfrm>
              <a:off x="2702878" y="3263872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+ 1.3416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550457-80A8-11BC-53C4-A1042E52B36C}"/>
                </a:ext>
              </a:extLst>
            </p:cNvPr>
            <p:cNvSpPr txBox="1"/>
            <p:nvPr/>
          </p:nvSpPr>
          <p:spPr>
            <a:xfrm>
              <a:off x="2702878" y="350869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+ 7.6275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8FD537-DBB8-5CA5-3E79-AE771BE9E6CA}"/>
                </a:ext>
              </a:extLst>
            </p:cNvPr>
            <p:cNvSpPr txBox="1"/>
            <p:nvPr/>
          </p:nvSpPr>
          <p:spPr>
            <a:xfrm>
              <a:off x="3525327" y="3998350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+ 1.4749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3CB9-3032-0A56-E5BB-E6ED1B29DE03}"/>
                </a:ext>
              </a:extLst>
            </p:cNvPr>
            <p:cNvSpPr txBox="1"/>
            <p:nvPr/>
          </p:nvSpPr>
          <p:spPr>
            <a:xfrm>
              <a:off x="3523108" y="4226522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+ 3.4136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D9E97B-9774-D7C9-2E61-E386414E14C9}"/>
                </a:ext>
              </a:extLst>
            </p:cNvPr>
            <p:cNvSpPr txBox="1"/>
            <p:nvPr/>
          </p:nvSpPr>
          <p:spPr>
            <a:xfrm>
              <a:off x="3523108" y="4457058"/>
              <a:ext cx="1644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+ 27.6596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0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221010"/>
            <a:ext cx="0" cy="3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Yan, Y., Kawahara, J., &amp; </a:t>
            </a:r>
            <a:r>
              <a:rPr lang="en-US" sz="1400" i="1" dirty="0" err="1"/>
              <a:t>Hamarneh</a:t>
            </a:r>
            <a:r>
              <a:rPr lang="en-US" sz="14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557420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38202" y="5361907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634944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140158" y="4425330"/>
            <a:ext cx="75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5F6F19-24AC-4359-9B0E-65AA3950B66C}">
  <we:reference id="4b785c87-866c-4bad-85d8-5d1ae467ac9a" version="3.12.1.0" store="EXCatalog" storeType="EXCatalog"/>
  <we:alternateReferences>
    <we:reference id="WA104381909" version="3.12.1.0" store="en-MY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4953</TotalTime>
  <Words>1748</Words>
  <Application>Microsoft Office PowerPoint</Application>
  <PresentationFormat>Widescreen</PresentationFormat>
  <Paragraphs>282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  <vt:lpstr>[Appendix] Results and Discussion – Challenge 1</vt:lpstr>
      <vt:lpstr>[Appendix] Results and Discussion – Challenge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248</cp:revision>
  <dcterms:created xsi:type="dcterms:W3CDTF">2024-01-01T10:38:01Z</dcterms:created>
  <dcterms:modified xsi:type="dcterms:W3CDTF">2024-01-14T19:36:27Z</dcterms:modified>
</cp:coreProperties>
</file>